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2711" y="825222"/>
            <a:ext cx="1953220" cy="383143"/>
          </a:xfrm>
          <a:prstGeom prst="roundRect">
            <a:avLst>
              <a:gd name="adj" fmla="val 6558"/>
            </a:avLst>
          </a:prstGeom>
          <a:solidFill>
            <a:srgbClr val="DBE8F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8322" y="933093"/>
            <a:ext cx="167402" cy="1674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9424" y="887968"/>
            <a:ext cx="145089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2711" y="1285637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Action Plan</a:t>
            </a:r>
            <a:endParaRPr lang="en-US" sz="4100" dirty="0"/>
          </a:p>
        </p:txBody>
      </p:sp>
      <p:sp>
        <p:nvSpPr>
          <p:cNvPr id="6" name="Shape 3"/>
          <p:cNvSpPr/>
          <p:nvPr/>
        </p:nvSpPr>
        <p:spPr>
          <a:xfrm>
            <a:off x="732711" y="2229683"/>
            <a:ext cx="3146227" cy="2976443"/>
          </a:xfrm>
          <a:prstGeom prst="roundRect">
            <a:avLst>
              <a:gd name="adj" fmla="val 1055"/>
            </a:avLst>
          </a:prstGeom>
          <a:solidFill>
            <a:srgbClr val="F3EEE3"/>
          </a:solidFill>
          <a:ln/>
        </p:spPr>
      </p:sp>
      <p:sp>
        <p:nvSpPr>
          <p:cNvPr id="7" name="Shape 4"/>
          <p:cNvSpPr/>
          <p:nvPr/>
        </p:nvSpPr>
        <p:spPr>
          <a:xfrm>
            <a:off x="942023" y="2438995"/>
            <a:ext cx="628055" cy="628055"/>
          </a:xfrm>
          <a:prstGeom prst="roundRect">
            <a:avLst>
              <a:gd name="adj" fmla="val 14557779"/>
            </a:avLst>
          </a:prstGeom>
          <a:solidFill>
            <a:srgbClr val="325F7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663" y="2611636"/>
            <a:ext cx="282654" cy="2826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2023" y="3260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42023" y="3703201"/>
            <a:ext cx="2727603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2,518 repeat buyers with exclusive benefits to convert them into subscribers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072176" y="2229683"/>
            <a:ext cx="3146346" cy="2976443"/>
          </a:xfrm>
          <a:prstGeom prst="roundRect">
            <a:avLst>
              <a:gd name="adj" fmla="val 1055"/>
            </a:avLst>
          </a:prstGeom>
          <a:solidFill>
            <a:srgbClr val="F3EEE3"/>
          </a:solidFill>
          <a:ln/>
        </p:spPr>
      </p:sp>
      <p:sp>
        <p:nvSpPr>
          <p:cNvPr id="12" name="Shape 8"/>
          <p:cNvSpPr/>
          <p:nvPr/>
        </p:nvSpPr>
        <p:spPr>
          <a:xfrm>
            <a:off x="4281488" y="2438995"/>
            <a:ext cx="628055" cy="628055"/>
          </a:xfrm>
          <a:prstGeom prst="roundRect">
            <a:avLst>
              <a:gd name="adj" fmla="val 14557779"/>
            </a:avLst>
          </a:prstGeom>
          <a:solidFill>
            <a:srgbClr val="325F7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4128" y="2611636"/>
            <a:ext cx="282654" cy="2826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281488" y="3260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Loyalty Programs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4281488" y="3703201"/>
            <a:ext cx="2727722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accelerate movement into the Loyal segment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411760" y="2229683"/>
            <a:ext cx="3146346" cy="2976443"/>
          </a:xfrm>
          <a:prstGeom prst="roundRect">
            <a:avLst>
              <a:gd name="adj" fmla="val 1055"/>
            </a:avLst>
          </a:prstGeom>
          <a:solidFill>
            <a:srgbClr val="F3EEE3"/>
          </a:solidFill>
          <a:ln/>
        </p:spPr>
      </p:sp>
      <p:sp>
        <p:nvSpPr>
          <p:cNvPr id="17" name="Shape 12"/>
          <p:cNvSpPr/>
          <p:nvPr/>
        </p:nvSpPr>
        <p:spPr>
          <a:xfrm>
            <a:off x="7621072" y="2438995"/>
            <a:ext cx="628055" cy="628055"/>
          </a:xfrm>
          <a:prstGeom prst="roundRect">
            <a:avLst>
              <a:gd name="adj" fmla="val 14557779"/>
            </a:avLst>
          </a:prstGeom>
          <a:solidFill>
            <a:srgbClr val="325F7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3712" y="2611636"/>
            <a:ext cx="282654" cy="28265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21072" y="3260288"/>
            <a:ext cx="2727722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621072" y="4030266"/>
            <a:ext cx="2727722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promotional sales boosts with margin control for sustainable growth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10751344" y="2229683"/>
            <a:ext cx="3146346" cy="2976443"/>
          </a:xfrm>
          <a:prstGeom prst="roundRect">
            <a:avLst>
              <a:gd name="adj" fmla="val 1055"/>
            </a:avLst>
          </a:prstGeom>
          <a:solidFill>
            <a:srgbClr val="F3EEE3"/>
          </a:solidFill>
          <a:ln/>
        </p:spPr>
      </p:sp>
      <p:sp>
        <p:nvSpPr>
          <p:cNvPr id="22" name="Shape 16"/>
          <p:cNvSpPr/>
          <p:nvPr/>
        </p:nvSpPr>
        <p:spPr>
          <a:xfrm>
            <a:off x="10960656" y="2438995"/>
            <a:ext cx="628055" cy="628055"/>
          </a:xfrm>
          <a:prstGeom prst="roundRect">
            <a:avLst>
              <a:gd name="adj" fmla="val 14557779"/>
            </a:avLst>
          </a:prstGeom>
          <a:solidFill>
            <a:srgbClr val="325F7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3296" y="2611636"/>
            <a:ext cx="282654" cy="28265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960656" y="3260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25" name="Text 18"/>
          <p:cNvSpPr/>
          <p:nvPr/>
        </p:nvSpPr>
        <p:spPr>
          <a:xfrm>
            <a:off x="10960656" y="3703201"/>
            <a:ext cx="2727722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items like Gloves and Sandals in marketing campaigns</a:t>
            </a:r>
            <a:endParaRPr lang="en-US" sz="1600" dirty="0"/>
          </a:p>
        </p:txBody>
      </p:sp>
      <p:sp>
        <p:nvSpPr>
          <p:cNvPr id="26" name="Shape 19"/>
          <p:cNvSpPr/>
          <p:nvPr/>
        </p:nvSpPr>
        <p:spPr>
          <a:xfrm>
            <a:off x="732711" y="5399365"/>
            <a:ext cx="13164979" cy="2005013"/>
          </a:xfrm>
          <a:prstGeom prst="roundRect">
            <a:avLst>
              <a:gd name="adj" fmla="val 1566"/>
            </a:avLst>
          </a:prstGeom>
          <a:solidFill>
            <a:srgbClr val="F3EEE3"/>
          </a:solidFill>
          <a:ln/>
        </p:spPr>
      </p:sp>
      <p:sp>
        <p:nvSpPr>
          <p:cNvPr id="27" name="Shape 20"/>
          <p:cNvSpPr/>
          <p:nvPr/>
        </p:nvSpPr>
        <p:spPr>
          <a:xfrm>
            <a:off x="942023" y="5608677"/>
            <a:ext cx="628055" cy="628055"/>
          </a:xfrm>
          <a:prstGeom prst="roundRect">
            <a:avLst>
              <a:gd name="adj" fmla="val 14557779"/>
            </a:avLst>
          </a:prstGeom>
          <a:solidFill>
            <a:srgbClr val="325F7B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4663" y="5781318"/>
            <a:ext cx="282654" cy="28265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42023" y="6429970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30" name="Text 22"/>
          <p:cNvSpPr/>
          <p:nvPr/>
        </p:nvSpPr>
        <p:spPr>
          <a:xfrm>
            <a:off x="942023" y="6872883"/>
            <a:ext cx="1274635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Young Adults and express-shipping users for maximum ROI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1577"/>
            <a:ext cx="1775460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59562"/>
            <a:ext cx="15032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08547"/>
            <a:ext cx="7078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096113"/>
            <a:ext cx="2882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790605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demographics: Age, Gender, Location,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details: Item, Category, Amount, Season, Size, Color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behavior: Discounts, Promo Codes, Previous Purchases, Review Ratings,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269" y="984647"/>
            <a:ext cx="1323856" cy="327184"/>
          </a:xfrm>
          <a:prstGeom prst="roundRect">
            <a:avLst>
              <a:gd name="adj" fmla="val 6563"/>
            </a:avLst>
          </a:prstGeom>
          <a:noFill/>
          <a:ln w="7620">
            <a:solidFill>
              <a:srgbClr val="325F7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41164" y="1045845"/>
            <a:ext cx="1094065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ANALYSIS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6269" y="1368266"/>
            <a:ext cx="6145887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Preparation &amp; Cleaning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6269" y="2139077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269" y="2420183"/>
            <a:ext cx="789146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626269" y="2555319"/>
            <a:ext cx="298537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269" y="2919532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with pandas, examined structure and summary statistics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6269" y="3450788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6269" y="3731895"/>
            <a:ext cx="789146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2" name="Text 9"/>
          <p:cNvSpPr/>
          <p:nvPr/>
        </p:nvSpPr>
        <p:spPr>
          <a:xfrm>
            <a:off x="626269" y="3867031"/>
            <a:ext cx="250948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269" y="4231243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37 missing Review Rating values using median by product category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6269" y="4762500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6269" y="5043607"/>
            <a:ext cx="789146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6" name="Text 13"/>
          <p:cNvSpPr/>
          <p:nvPr/>
        </p:nvSpPr>
        <p:spPr>
          <a:xfrm>
            <a:off x="626269" y="5178743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6269" y="5542955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bins and purchase_frequency_days columns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26269" y="6074212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26269" y="6355318"/>
            <a:ext cx="789146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20" name="Text 17"/>
          <p:cNvSpPr/>
          <p:nvPr/>
        </p:nvSpPr>
        <p:spPr>
          <a:xfrm>
            <a:off x="626269" y="6490454"/>
            <a:ext cx="237648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6269" y="6854666"/>
            <a:ext cx="7891463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340406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0682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7882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122539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62A36"/>
          </a:solidFill>
          <a:ln/>
        </p:spPr>
      </p:sp>
      <p:sp>
        <p:nvSpPr>
          <p:cNvPr id="7" name="Text 4"/>
          <p:cNvSpPr/>
          <p:nvPr/>
        </p:nvSpPr>
        <p:spPr>
          <a:xfrm>
            <a:off x="4410313" y="6990398"/>
            <a:ext cx="4493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12055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C8DB6"/>
          </a:solidFill>
          <a:ln/>
        </p:spPr>
      </p:sp>
      <p:sp>
        <p:nvSpPr>
          <p:cNvPr id="9" name="Text 6"/>
          <p:cNvSpPr/>
          <p:nvPr/>
        </p:nvSpPr>
        <p:spPr>
          <a:xfrm>
            <a:off x="5299829" y="6990398"/>
            <a:ext cx="69377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3069074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8943" y="400454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generated $157,890 in total revenue compared to $75,191 from female customers—representing 68% of total sales.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529732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significant disparity suggests opportunities for targeted marketing campaigns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875228"/>
            <a:ext cx="12818150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Smart Shoppers: Discount Users Who Spend Big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9620" y="2772727"/>
            <a:ext cx="4152781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High-Value Discount Customers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9620" y="3329464"/>
            <a:ext cx="423314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839 customers who used discounts but still spent above the average purchase amount of $59.76.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9620" y="4560689"/>
            <a:ext cx="423314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savvy shoppers represent a valuable segment—they're discount-motivated but willing to spend on higher-ticket items.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9620" y="5791914"/>
            <a:ext cx="423314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spenders ranged from $62 to $97 per transaction while utilizing promotional offers.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6884" y="2121813"/>
            <a:ext cx="8321397" cy="49927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62814"/>
            <a:ext cx="2235279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325F7B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638419"/>
            <a:ext cx="19478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95024"/>
            <a:ext cx="10851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Top-Rated Products &amp; Category Leaders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43964"/>
            <a:ext cx="1767840" cy="17678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19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685711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rated at 3.86 stars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143964"/>
            <a:ext cx="1767840" cy="17678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519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25278" y="56857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rating of 3.84 stars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143964"/>
            <a:ext cx="1767840" cy="17678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519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56857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Rated 3.82 stars by customers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143964"/>
            <a:ext cx="1767840" cy="17678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519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788491" y="56857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Solid 3.80 star rating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3037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Clothing leads with $100K revenue and 2,000 sales, followed by Accessories at $70K. Footwear and Outerwear show growth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288" y="528876"/>
            <a:ext cx="9980533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Shipping Preferences &amp; Customer Segments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8208" y="1535787"/>
            <a:ext cx="6178391" cy="5288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59957" y="3121228"/>
            <a:ext cx="2382609" cy="297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Loyal (3,116)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95010" y="2941209"/>
            <a:ext cx="2075517" cy="297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Returning (701)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567841" y="5419122"/>
            <a:ext cx="1800193" cy="297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New (83)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81288" y="7002423"/>
            <a:ext cx="8332351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customers dominate at 80% of the base, presenting opportunities to convert New and Returning segments.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83222" y="3405068"/>
            <a:ext cx="2500908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Shipping Type Impact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583222" y="3859054"/>
            <a:ext cx="4273391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customers spend slightly more on average ($60.48) compared to Standard shipping ($58.46).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583222" y="4835366"/>
            <a:ext cx="4273391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$2 difference suggests premium shipping attracts higher-value customers willing to pay for convenience.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3063" y="679490"/>
            <a:ext cx="1896428" cy="355997"/>
          </a:xfrm>
          <a:prstGeom prst="roundRect">
            <a:avLst>
              <a:gd name="adj" fmla="val 667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811768" y="738783"/>
            <a:ext cx="1659017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ANALYSIS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93063" y="1104543"/>
            <a:ext cx="7642860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Subscription Status Breakdown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2732127" y="3269694"/>
            <a:ext cx="2435781" cy="49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27%</a:t>
            </a:r>
            <a:endParaRPr lang="en-US" sz="3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832" y="2032040"/>
            <a:ext cx="2970490" cy="29704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12363" y="522482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3063" y="5637848"/>
            <a:ext cx="651402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462254" y="3269694"/>
            <a:ext cx="2435781" cy="495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73%</a:t>
            </a:r>
            <a:endParaRPr lang="en-US" sz="3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959" y="2032040"/>
            <a:ext cx="2970490" cy="29704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42490" y="522482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423190" y="5637848"/>
            <a:ext cx="651414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693063" y="619375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Insight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693063" y="6762393"/>
            <a:ext cx="1324427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similar average spend ($59.49 vs $59.87), non-subscribers generate 2.7x more total revenue due to volume.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693063" y="7253407"/>
            <a:ext cx="1324427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 3,476 repeat buyers (5+ purchases), only 958 are subscribers—revealing a massive conversion opportunity.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9672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Distribution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87754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Balanced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56889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is relatively evenly distributed across age groups, with Young Adults leading at $62K.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6167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narrow range ($6K difference) indicates broad market appeal and suggests age-agnostic product positioning is working effectively.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2026-02-07T05:22:05Z</dcterms:created>
  <dcterms:modified xsi:type="dcterms:W3CDTF">2026-02-07T05:22:05Z</dcterms:modified>
</cp:coreProperties>
</file>